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2" r:id="rId3"/>
    <p:sldId id="420" r:id="rId4"/>
    <p:sldId id="364" r:id="rId5"/>
    <p:sldId id="365" r:id="rId6"/>
    <p:sldId id="422" r:id="rId7"/>
    <p:sldId id="421" r:id="rId8"/>
    <p:sldId id="396" r:id="rId9"/>
    <p:sldId id="401" r:id="rId10"/>
    <p:sldId id="374" r:id="rId11"/>
    <p:sldId id="415" r:id="rId12"/>
    <p:sldId id="416" r:id="rId13"/>
    <p:sldId id="321" r:id="rId14"/>
    <p:sldId id="380" r:id="rId15"/>
    <p:sldId id="424" r:id="rId16"/>
    <p:sldId id="425" r:id="rId17"/>
    <p:sldId id="426" r:id="rId18"/>
    <p:sldId id="369" r:id="rId19"/>
    <p:sldId id="42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4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9A2D-573C-4032-B7A1-20FEDA8B7C7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3B1D-FEBB-4B14-9E30-D026406C1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часть  времени сотрудники склада не выполняют своих прямых обязанностей, следовательно теряют ваши деньги. Что же они делают - пытаются найти где и какой товар лежит, тратят кучу времени на инвентаризацию и приемку товара, при сборе заказа мешают друг друга и не успевают ничего собрать. 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поэтому 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автоматизация труда, которая повысит вашу прибыль и сократит издержки. А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Mobile SMARTS: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 вам в этом поможет.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8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3B1D-FEBB-4B14-9E30-D026406C17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Помимо своих основных функций «</a:t>
            </a:r>
            <a:r>
              <a:rPr lang="ru-RU" dirty="0" err="1"/>
              <a:t>Mobile</a:t>
            </a:r>
            <a:r>
              <a:rPr lang="ru-RU" dirty="0"/>
              <a:t> SMARTS: Склад 15» предоставляет широкий спектр дополнительных возможностей.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Обеспечивает быстрое внедрение продукта.</a:t>
            </a:r>
            <a:r>
              <a:rPr lang="ru-RU" baseline="0" dirty="0"/>
              <a:t> Список постоянно пополняется.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2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0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5710"/>
          </a:xfrm>
        </p:spPr>
        <p:txBody>
          <a:bodyPr/>
          <a:lstStyle/>
          <a:p>
            <a:r>
              <a:rPr lang="ru-RU" sz="1100" dirty="0"/>
              <a:t>Кладовщик при приёмке увидел что упаковка на одном товаре замята, ее продавать нельзя, а следовательно и принимать товар такого качества тоже нельзя, к тому же упаковка имеет код маркировки, а значит в этот брак нужно отразить в акте расхождений с учетом маркировки. </a:t>
            </a:r>
          </a:p>
          <a:p>
            <a:endParaRPr lang="ru-RU" sz="11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5892D-CD5C-459D-AE5C-AF1D7E4F77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1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5710"/>
          </a:xfrm>
        </p:spPr>
        <p:txBody>
          <a:bodyPr/>
          <a:lstStyle/>
          <a:p>
            <a:r>
              <a:rPr lang="ru-RU" sz="1100" dirty="0"/>
              <a:t>Другой товар пришел по заказу верно, в нужном количестве, в хорошем качестве, но код маркировки на упаковке отсутствует в электроном документе от поставщика. Принимать такой товар тоже нельзя, придется делать акт расхождений или просить поставщика прислать в ЭДО корректную накладную.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5892D-CD5C-459D-AE5C-AF1D7E4F77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7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3B1D-FEBB-4B14-9E30-D026406C17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5FEA-1F41-4AFB-950F-A4897562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8B2F49-BDC8-4F44-999F-518AF51CF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572B-D0FC-4A6F-80C4-EA338193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58C68-57D8-4838-8336-1665E28D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91335-0E47-4754-B8CD-F0FC1325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9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7BD17-4409-4245-80CE-4B42129D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171F4-4887-47ED-BC73-02C79EBCA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DBAC-60EC-4D11-82D8-8548C9AA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B81D8-31CE-44EB-9ECC-2285F943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01ED-52CA-47A7-A68C-F252F11E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EEF65-5CA5-40DE-9388-D19EE232F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205E46-51C1-461C-84E8-45E6F7C5B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9B34C-86F9-45EE-AB5B-050A04EB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D409F-8E2C-4268-8266-134C535E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8E0BD-40B0-4574-989F-C63E69BF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0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9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4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4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0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3929-FADE-48C0-A865-9E506FA2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2C89B-5CC1-48AF-8274-B608B310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11A52-0D1A-4EB9-BEE9-5A6CD2A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CDA71-667D-44B1-B05C-DE9BB646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5E86D-F976-4A00-8B37-2C1FD0B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2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6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3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E02CE-AC41-457B-A58C-4E2655C3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EDC6-3889-4123-ABB9-3B16F4E5C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802B7-A4AA-426A-A3CF-54FC37E4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C64CD-B678-41F4-934D-C66CEA7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BFD91-2E95-4BC7-9044-FD6DBC38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6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F2E49-A174-4167-9164-33142FAC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4A6B8-BB15-43D7-8532-33FAB9D57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DC966-7F68-4846-88A6-62D9F7592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E39EB-9429-48E4-BEA1-6116182F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692D9-99D9-4F35-8238-74D47AF4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5691B-FA2D-461F-B57D-043C6DE1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87FFD-6263-40E5-8D76-BF1E0ED7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9A42D-FDC0-4F2E-B2CE-93CAC3D7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40D09-9961-4469-A651-12870524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07DA7C-59F4-4FCC-8784-7CAB0A22A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C8A37C-DC1D-4A42-8D91-D2F8C4DF1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072DFB-CC2D-45D6-B32D-A6BAEBF2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DF0F2E-68C5-4A14-A693-B9F8F53D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931F32-DE1B-40F2-9FAA-3B3CDBA1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F461D-3DC0-4716-8E2B-DEB63AB9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FD64A-2045-45BD-B6D9-2494DD5A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EE81C-16AD-461A-84B2-044F8C84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9F184-BE2B-4F7E-9D22-14AC6B89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DE8203-3EDB-4357-9032-79F4FBAC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BFD3-7EC6-40B8-9682-C99EE55D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0D226C-0B18-4937-A0CB-8E49533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5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E0E70-CEB2-454D-8070-0DB7F347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0FF03-367D-4DB9-A737-30A31338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9E92B-DF57-41A0-941C-49018D61B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EC0D7-1AD5-471F-A4AF-7A89DDF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1897F-D684-4C52-9312-C6D93143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A7FD7-1CE1-4510-B769-4CA63407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2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8709-0AF4-4B98-B267-42AF1F1E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83EF62-4755-4D45-A16F-0983C51B5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0AEFA-F25F-4FDB-ADAA-057243F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C6E29-40A6-4F3C-870A-03C92E07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3F352-9BE1-406E-81E4-FFC1EED1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489DD-695D-49A9-A95B-802147EF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A2262-F56A-480C-8A13-0A962331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2D411-1D19-4524-AF42-50BCD3847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B6BC3-C5F6-4752-8687-D0CE95B7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0E6B4-606D-4587-A868-8CF02A24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62D87-368F-4ABD-9355-2D271EF0B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9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8.png"/><Relationship Id="rId10" Type="http://schemas.openxmlformats.org/officeDocument/2006/relationships/image" Target="../media/image24.gif"/><Relationship Id="rId4" Type="http://schemas.microsoft.com/office/2007/relationships/hdphoto" Target="../media/hdphoto1.wdp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17" y="1579835"/>
            <a:ext cx="11232455" cy="235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 «ЕГАИС»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646112" y="3318284"/>
            <a:ext cx="709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Мобильное приложение для ТСД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Автоматизация операций по учёту товара на складе, подлежащих обязательной маркировке</a:t>
            </a:r>
          </a:p>
        </p:txBody>
      </p:sp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F7DDD-B08E-42E1-AAA3-A7970599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2" y="1583869"/>
            <a:ext cx="922276" cy="120490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58046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Проверка поступления</a:t>
            </a:r>
          </a:p>
        </p:txBody>
      </p:sp>
      <p:pic>
        <p:nvPicPr>
          <p:cNvPr id="7" name="Рисунок 6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96EDBF1-09E7-421F-8FA3-9CEF7141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" y="2883137"/>
            <a:ext cx="4285714" cy="2952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6FDD-CD38-42BB-8671-49549D4F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990898" y="2788778"/>
            <a:ext cx="5990226" cy="30328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F50347-63F1-4BF9-A21C-5F4FB9159EB7}"/>
              </a:ext>
            </a:extLst>
          </p:cNvPr>
          <p:cNvSpPr/>
          <p:nvPr/>
        </p:nvSpPr>
        <p:spPr>
          <a:xfrm>
            <a:off x="3543201" y="1213459"/>
            <a:ext cx="4495800" cy="465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F06958-802F-46BF-A47B-4645892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7" y="2469382"/>
            <a:ext cx="895837" cy="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0CFB87A-45A3-48F6-A080-A7D28D3149A8}"/>
              </a:ext>
            </a:extLst>
          </p:cNvPr>
          <p:cNvCxnSpPr>
            <a:cxnSpLocks/>
            <a:stCxn id="4098" idx="0"/>
          </p:cNvCxnSpPr>
          <p:nvPr/>
        </p:nvCxnSpPr>
        <p:spPr>
          <a:xfrm rot="5400000" flipH="1" flipV="1">
            <a:off x="1638750" y="623276"/>
            <a:ext cx="1023103" cy="26691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3065EA-1E6F-4208-BE86-6EB68BFC5D7B}"/>
              </a:ext>
            </a:extLst>
          </p:cNvPr>
          <p:cNvCxnSpPr/>
          <p:nvPr/>
        </p:nvCxnSpPr>
        <p:spPr>
          <a:xfrm flipV="1">
            <a:off x="815745" y="4067503"/>
            <a:ext cx="350903" cy="651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824D349-B821-458D-A428-57886C084A5F}"/>
              </a:ext>
            </a:extLst>
          </p:cNvPr>
          <p:cNvCxnSpPr>
            <a:cxnSpLocks/>
          </p:cNvCxnSpPr>
          <p:nvPr/>
        </p:nvCxnSpPr>
        <p:spPr>
          <a:xfrm flipH="1" flipV="1">
            <a:off x="1166650" y="4067505"/>
            <a:ext cx="362606" cy="144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9CFC58-BE06-4757-B110-16BAF758FC24}"/>
              </a:ext>
            </a:extLst>
          </p:cNvPr>
          <p:cNvCxnSpPr>
            <a:cxnSpLocks/>
          </p:cNvCxnSpPr>
          <p:nvPr/>
        </p:nvCxnSpPr>
        <p:spPr>
          <a:xfrm flipH="1">
            <a:off x="1166648" y="4067502"/>
            <a:ext cx="2207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A2AAC8-7CAC-4461-974C-23453683DEB3}"/>
              </a:ext>
            </a:extLst>
          </p:cNvPr>
          <p:cNvCxnSpPr>
            <a:cxnSpLocks/>
          </p:cNvCxnSpPr>
          <p:nvPr/>
        </p:nvCxnSpPr>
        <p:spPr>
          <a:xfrm flipH="1" flipV="1">
            <a:off x="1166647" y="4067503"/>
            <a:ext cx="1785841" cy="189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443840-6782-4E1E-814B-D77A1AE4294A}"/>
              </a:ext>
            </a:extLst>
          </p:cNvPr>
          <p:cNvCxnSpPr>
            <a:cxnSpLocks/>
          </p:cNvCxnSpPr>
          <p:nvPr/>
        </p:nvCxnSpPr>
        <p:spPr>
          <a:xfrm flipH="1">
            <a:off x="7856601" y="2449222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24638CBC-9B88-4D5C-A718-640D841114E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097345" y="1396007"/>
            <a:ext cx="931915" cy="18786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E68215D-4B5F-4332-B887-53E83B31D271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6329851" y="2573058"/>
            <a:ext cx="1188934" cy="172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C36DE69-D968-4688-862F-D5ECB9A4CC97}"/>
              </a:ext>
            </a:extLst>
          </p:cNvPr>
          <p:cNvCxnSpPr>
            <a:cxnSpLocks/>
          </p:cNvCxnSpPr>
          <p:nvPr/>
        </p:nvCxnSpPr>
        <p:spPr>
          <a:xfrm flipV="1">
            <a:off x="6743963" y="2788778"/>
            <a:ext cx="878974" cy="17737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0ADF3E-F8B9-4D90-9959-232A89879174}"/>
              </a:ext>
            </a:extLst>
          </p:cNvPr>
          <p:cNvSpPr txBox="1"/>
          <p:nvPr/>
        </p:nvSpPr>
        <p:spPr>
          <a:xfrm>
            <a:off x="7434032" y="187310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2632154-D787-4754-BCB7-25376467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" y="1586848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7D878EC8-3D68-49E5-A14B-28FE08C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5" y="2400834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9F4CD7-3BCD-4CF2-A94C-8CFF0E823EE4}"/>
              </a:ext>
            </a:extLst>
          </p:cNvPr>
          <p:cNvCxnSpPr>
            <a:cxnSpLocks/>
          </p:cNvCxnSpPr>
          <p:nvPr/>
        </p:nvCxnSpPr>
        <p:spPr>
          <a:xfrm flipH="1" flipV="1">
            <a:off x="991196" y="3741682"/>
            <a:ext cx="175452" cy="32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18A473-8528-4E6C-9173-D5E1D014609A}"/>
              </a:ext>
            </a:extLst>
          </p:cNvPr>
          <p:cNvSpPr txBox="1"/>
          <p:nvPr/>
        </p:nvSpPr>
        <p:spPr>
          <a:xfrm>
            <a:off x="699853" y="32142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ABF0B4D5-3D85-4455-AC67-C682E314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1" y="64205"/>
            <a:ext cx="7415850" cy="92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Поставка маркированного товара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89E40E0-C331-4C27-B84F-52E17F908065}"/>
              </a:ext>
            </a:extLst>
          </p:cNvPr>
          <p:cNvGrpSpPr/>
          <p:nvPr/>
        </p:nvGrpSpPr>
        <p:grpSpPr>
          <a:xfrm>
            <a:off x="4815489" y="4256689"/>
            <a:ext cx="1928474" cy="1952885"/>
            <a:chOff x="5016021" y="4162096"/>
            <a:chExt cx="1928474" cy="195288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2625D89-2E39-4E26-BAE8-B15D21E5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21" y="4162096"/>
              <a:ext cx="1928474" cy="1952885"/>
            </a:xfrm>
            <a:prstGeom prst="rect">
              <a:avLst/>
            </a:prstGeom>
            <a:effectLst>
              <a:glow rad="152400">
                <a:schemeClr val="bg1">
                  <a:alpha val="73000"/>
                </a:schemeClr>
              </a:glo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C77EFC-2ACF-437D-B4CB-86E97407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0000"/>
            </a:blip>
            <a:stretch>
              <a:fillRect/>
            </a:stretch>
          </p:blipFill>
          <p:spPr>
            <a:xfrm>
              <a:off x="5807359" y="5470092"/>
              <a:ext cx="394180" cy="451585"/>
            </a:xfrm>
            <a:prstGeom prst="rect">
              <a:avLst/>
            </a:prstGeom>
          </p:spPr>
        </p:pic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FE7FBCC-0C5B-461F-BA02-2E3A444E5D04}"/>
              </a:ext>
            </a:extLst>
          </p:cNvPr>
          <p:cNvCxnSpPr>
            <a:cxnSpLocks/>
          </p:cNvCxnSpPr>
          <p:nvPr/>
        </p:nvCxnSpPr>
        <p:spPr>
          <a:xfrm flipV="1">
            <a:off x="5765376" y="2745281"/>
            <a:ext cx="1741014" cy="287832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B36AE9-4579-4DBD-92BA-75E645D7D47F}"/>
              </a:ext>
            </a:extLst>
          </p:cNvPr>
          <p:cNvCxnSpPr>
            <a:cxnSpLocks/>
          </p:cNvCxnSpPr>
          <p:nvPr/>
        </p:nvCxnSpPr>
        <p:spPr>
          <a:xfrm flipH="1">
            <a:off x="7863699" y="2550145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A1CE29E-1636-4E3A-91F5-7B11411CFFF6}"/>
              </a:ext>
            </a:extLst>
          </p:cNvPr>
          <p:cNvCxnSpPr>
            <a:cxnSpLocks/>
          </p:cNvCxnSpPr>
          <p:nvPr/>
        </p:nvCxnSpPr>
        <p:spPr>
          <a:xfrm flipH="1">
            <a:off x="7856601" y="2658638"/>
            <a:ext cx="86483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7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F7DDD-B08E-42E1-AAA3-A7970599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2" y="1583869"/>
            <a:ext cx="922276" cy="120490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58046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Проверка поступления</a:t>
            </a:r>
          </a:p>
        </p:txBody>
      </p:sp>
      <p:pic>
        <p:nvPicPr>
          <p:cNvPr id="7" name="Рисунок 6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96EDBF1-09E7-421F-8FA3-9CEF7141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" y="2883137"/>
            <a:ext cx="4285714" cy="2952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6FDD-CD38-42BB-8671-49549D4F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990898" y="2788778"/>
            <a:ext cx="5990226" cy="30328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F50347-63F1-4BF9-A21C-5F4FB9159EB7}"/>
              </a:ext>
            </a:extLst>
          </p:cNvPr>
          <p:cNvSpPr/>
          <p:nvPr/>
        </p:nvSpPr>
        <p:spPr>
          <a:xfrm>
            <a:off x="3543201" y="1213459"/>
            <a:ext cx="4495800" cy="465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F06958-802F-46BF-A47B-4645892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7" y="2469382"/>
            <a:ext cx="895837" cy="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0CFB87A-45A3-48F6-A080-A7D28D3149A8}"/>
              </a:ext>
            </a:extLst>
          </p:cNvPr>
          <p:cNvCxnSpPr>
            <a:cxnSpLocks/>
            <a:stCxn id="4098" idx="0"/>
          </p:cNvCxnSpPr>
          <p:nvPr/>
        </p:nvCxnSpPr>
        <p:spPr>
          <a:xfrm rot="5400000" flipH="1" flipV="1">
            <a:off x="1638750" y="623276"/>
            <a:ext cx="1023103" cy="26691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3065EA-1E6F-4208-BE86-6EB68BFC5D7B}"/>
              </a:ext>
            </a:extLst>
          </p:cNvPr>
          <p:cNvCxnSpPr/>
          <p:nvPr/>
        </p:nvCxnSpPr>
        <p:spPr>
          <a:xfrm flipV="1">
            <a:off x="815745" y="4067503"/>
            <a:ext cx="350903" cy="651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824D349-B821-458D-A428-57886C084A5F}"/>
              </a:ext>
            </a:extLst>
          </p:cNvPr>
          <p:cNvCxnSpPr>
            <a:cxnSpLocks/>
          </p:cNvCxnSpPr>
          <p:nvPr/>
        </p:nvCxnSpPr>
        <p:spPr>
          <a:xfrm flipH="1" flipV="1">
            <a:off x="1166650" y="4067505"/>
            <a:ext cx="362606" cy="144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9CFC58-BE06-4757-B110-16BAF758FC24}"/>
              </a:ext>
            </a:extLst>
          </p:cNvPr>
          <p:cNvCxnSpPr>
            <a:cxnSpLocks/>
          </p:cNvCxnSpPr>
          <p:nvPr/>
        </p:nvCxnSpPr>
        <p:spPr>
          <a:xfrm flipH="1">
            <a:off x="1166648" y="4067502"/>
            <a:ext cx="2207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A2AAC8-7CAC-4461-974C-23453683DEB3}"/>
              </a:ext>
            </a:extLst>
          </p:cNvPr>
          <p:cNvCxnSpPr>
            <a:cxnSpLocks/>
          </p:cNvCxnSpPr>
          <p:nvPr/>
        </p:nvCxnSpPr>
        <p:spPr>
          <a:xfrm flipH="1" flipV="1">
            <a:off x="1166647" y="4067503"/>
            <a:ext cx="1785841" cy="189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443840-6782-4E1E-814B-D77A1AE4294A}"/>
              </a:ext>
            </a:extLst>
          </p:cNvPr>
          <p:cNvCxnSpPr>
            <a:cxnSpLocks/>
          </p:cNvCxnSpPr>
          <p:nvPr/>
        </p:nvCxnSpPr>
        <p:spPr>
          <a:xfrm flipH="1">
            <a:off x="7856601" y="2449222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24638CBC-9B88-4D5C-A718-640D841114E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097345" y="1396007"/>
            <a:ext cx="931915" cy="18786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E68215D-4B5F-4332-B887-53E83B31D271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6329851" y="2573058"/>
            <a:ext cx="1188934" cy="172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C36DE69-D968-4688-862F-D5ECB9A4CC97}"/>
              </a:ext>
            </a:extLst>
          </p:cNvPr>
          <p:cNvCxnSpPr>
            <a:cxnSpLocks/>
          </p:cNvCxnSpPr>
          <p:nvPr/>
        </p:nvCxnSpPr>
        <p:spPr>
          <a:xfrm flipV="1">
            <a:off x="6743963" y="2788778"/>
            <a:ext cx="878974" cy="17737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0ADF3E-F8B9-4D90-9959-232A89879174}"/>
              </a:ext>
            </a:extLst>
          </p:cNvPr>
          <p:cNvSpPr txBox="1"/>
          <p:nvPr/>
        </p:nvSpPr>
        <p:spPr>
          <a:xfrm>
            <a:off x="7434032" y="187310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2632154-D787-4754-BCB7-25376467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" y="1586848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7D878EC8-3D68-49E5-A14B-28FE08C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5" y="2400834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9F4CD7-3BCD-4CF2-A94C-8CFF0E823EE4}"/>
              </a:ext>
            </a:extLst>
          </p:cNvPr>
          <p:cNvCxnSpPr>
            <a:cxnSpLocks/>
          </p:cNvCxnSpPr>
          <p:nvPr/>
        </p:nvCxnSpPr>
        <p:spPr>
          <a:xfrm flipH="1" flipV="1">
            <a:off x="991196" y="3741682"/>
            <a:ext cx="175452" cy="32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18A473-8528-4E6C-9173-D5E1D014609A}"/>
              </a:ext>
            </a:extLst>
          </p:cNvPr>
          <p:cNvSpPr txBox="1"/>
          <p:nvPr/>
        </p:nvSpPr>
        <p:spPr>
          <a:xfrm>
            <a:off x="699853" y="32142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B36AE9-4579-4DBD-92BA-75E645D7D47F}"/>
              </a:ext>
            </a:extLst>
          </p:cNvPr>
          <p:cNvCxnSpPr>
            <a:cxnSpLocks/>
          </p:cNvCxnSpPr>
          <p:nvPr/>
        </p:nvCxnSpPr>
        <p:spPr>
          <a:xfrm flipH="1">
            <a:off x="7863699" y="2550145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A1CE29E-1636-4E3A-91F5-7B11411CFFF6}"/>
              </a:ext>
            </a:extLst>
          </p:cNvPr>
          <p:cNvCxnSpPr>
            <a:cxnSpLocks/>
          </p:cNvCxnSpPr>
          <p:nvPr/>
        </p:nvCxnSpPr>
        <p:spPr>
          <a:xfrm flipH="1">
            <a:off x="7856601" y="2658638"/>
            <a:ext cx="86483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81C8B0C-B127-4BD7-8ACC-847F23478B17}"/>
              </a:ext>
            </a:extLst>
          </p:cNvPr>
          <p:cNvGrpSpPr/>
          <p:nvPr/>
        </p:nvGrpSpPr>
        <p:grpSpPr>
          <a:xfrm>
            <a:off x="4517434" y="4072742"/>
            <a:ext cx="2738174" cy="2772834"/>
            <a:chOff x="4816694" y="3536320"/>
            <a:chExt cx="2738174" cy="277283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ED06953-06C7-47FE-9B2F-13EFAD8F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694" y="3536320"/>
              <a:ext cx="2738174" cy="277283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39F2C88-2519-4E27-A60E-D5FC56D7C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0000"/>
            </a:blip>
            <a:stretch>
              <a:fillRect/>
            </a:stretch>
          </p:blipFill>
          <p:spPr>
            <a:xfrm>
              <a:off x="5783168" y="5302163"/>
              <a:ext cx="394180" cy="451585"/>
            </a:xfrm>
            <a:prstGeom prst="rect">
              <a:avLst/>
            </a:prstGeom>
          </p:spPr>
        </p:pic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FE7FBCC-0C5B-461F-BA02-2E3A444E5D04}"/>
              </a:ext>
            </a:extLst>
          </p:cNvPr>
          <p:cNvCxnSpPr>
            <a:cxnSpLocks/>
          </p:cNvCxnSpPr>
          <p:nvPr/>
        </p:nvCxnSpPr>
        <p:spPr>
          <a:xfrm flipV="1">
            <a:off x="5680998" y="2745281"/>
            <a:ext cx="1825392" cy="30392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7DB0BE-BB07-4D28-8BA2-74318FAC6548}"/>
              </a:ext>
            </a:extLst>
          </p:cNvPr>
          <p:cNvSpPr/>
          <p:nvPr/>
        </p:nvSpPr>
        <p:spPr>
          <a:xfrm>
            <a:off x="5441777" y="5784575"/>
            <a:ext cx="478444" cy="50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08F25956-FC69-4F96-AB5B-EBE3CD5C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1" y="64205"/>
            <a:ext cx="7415850" cy="92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Поставка маркированного товара</a:t>
            </a:r>
          </a:p>
        </p:txBody>
      </p:sp>
    </p:spTree>
    <p:extLst>
      <p:ext uri="{BB962C8B-B14F-4D97-AF65-F5344CB8AC3E}">
        <p14:creationId xmlns:p14="http://schemas.microsoft.com/office/powerpoint/2010/main" val="309850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бутылка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857">
            <a:off x="1199591" y="3256616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20839290">
            <a:off x="1032310" y="3954074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36782" y="5496608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8" name="Picture 4" descr="Image result for короб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29" y="5088337"/>
            <a:ext cx="1007595" cy="10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rcode lab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61" y="5803435"/>
            <a:ext cx="503191" cy="33769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096755" y="4415487"/>
            <a:ext cx="514821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Стрелка вправо 19"/>
          <p:cNvSpPr/>
          <p:nvPr/>
        </p:nvSpPr>
        <p:spPr>
          <a:xfrm>
            <a:off x="5926854" y="5512993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7" name="Группа 16"/>
          <p:cNvGrpSpPr/>
          <p:nvPr/>
        </p:nvGrpSpPr>
        <p:grpSpPr>
          <a:xfrm>
            <a:off x="6901414" y="4994374"/>
            <a:ext cx="1783289" cy="1469181"/>
            <a:chOff x="5158126" y="3453095"/>
            <a:chExt cx="1337467" cy="1101886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126" y="4107110"/>
              <a:ext cx="1337467" cy="447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5369282" y="3830081"/>
              <a:ext cx="530643" cy="534821"/>
              <a:chOff x="5724128" y="3327689"/>
              <a:chExt cx="1028496" cy="1036594"/>
            </a:xfrm>
          </p:grpSpPr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28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5837386" y="4066910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5758351" y="3830081"/>
              <a:ext cx="530643" cy="534821"/>
              <a:chOff x="6588224" y="3327689"/>
              <a:chExt cx="1028496" cy="1036594"/>
            </a:xfrm>
          </p:grpSpPr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5369282" y="3454250"/>
              <a:ext cx="530643" cy="534821"/>
              <a:chOff x="6588224" y="3327689"/>
              <a:chExt cx="1028496" cy="1036594"/>
            </a:xfrm>
          </p:grpSpPr>
          <p:pic>
            <p:nvPicPr>
              <p:cNvPr id="36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5758351" y="3453095"/>
              <a:ext cx="530643" cy="534821"/>
              <a:chOff x="6588224" y="3327689"/>
              <a:chExt cx="1028496" cy="1036594"/>
            </a:xfrm>
          </p:grpSpPr>
          <p:pic>
            <p:nvPicPr>
              <p:cNvPr id="39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80" y="5194865"/>
            <a:ext cx="397081" cy="49196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86" y="3180941"/>
            <a:ext cx="1340317" cy="9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84346" y="3695184"/>
            <a:ext cx="389089" cy="48386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90" y="3181427"/>
            <a:ext cx="1340317" cy="9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7225394" y="3700279"/>
            <a:ext cx="389089" cy="48386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7155384" y="4415487"/>
            <a:ext cx="514821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4" name="Стрелка вправо 53"/>
          <p:cNvSpPr/>
          <p:nvPr/>
        </p:nvSpPr>
        <p:spPr>
          <a:xfrm>
            <a:off x="9181015" y="5496608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320">
            <a:off x="2069607" y="3270992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Равнобедренный треугольник 64"/>
          <p:cNvSpPr/>
          <p:nvPr/>
        </p:nvSpPr>
        <p:spPr>
          <a:xfrm rot="775753">
            <a:off x="1416231" y="3953302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>
            <a:off x="1773157" y="1417622"/>
            <a:ext cx="1892867" cy="1559543"/>
          </a:xfrm>
          <a:prstGeom prst="bentArrow">
            <a:avLst>
              <a:gd name="adj1" fmla="val 14420"/>
              <a:gd name="adj2" fmla="val 14419"/>
              <a:gd name="adj3" fmla="val 12656"/>
              <a:gd name="adj4" fmla="val 61384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5" y="5060468"/>
            <a:ext cx="1250635" cy="1250635"/>
          </a:xfrm>
          <a:prstGeom prst="rect">
            <a:avLst/>
          </a:prstGeom>
        </p:spPr>
      </p:pic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0" y="1251"/>
            <a:ext cx="12192000" cy="900573"/>
          </a:xfrm>
          <a:solidFill>
            <a:srgbClr val="FF5143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Схема агрегации КМ в коробку и коробок в паллету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/>
          <a:srcRect t="18495" r="18494"/>
          <a:stretch/>
        </p:blipFill>
        <p:spPr>
          <a:xfrm>
            <a:off x="4723003" y="1257576"/>
            <a:ext cx="2439390" cy="113439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954623" y="938474"/>
            <a:ext cx="217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Учетная система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859004">
            <a:off x="4356640" y="4098426"/>
            <a:ext cx="1290621" cy="2262638"/>
            <a:chOff x="6557285" y="4145432"/>
            <a:chExt cx="1290621" cy="2262638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83857">
              <a:off x="6724566" y="4145432"/>
              <a:ext cx="536615" cy="806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Равнобедренный треугольник 48"/>
            <p:cNvSpPr/>
            <p:nvPr/>
          </p:nvSpPr>
          <p:spPr>
            <a:xfrm rot="20839290">
              <a:off x="6557285" y="4842890"/>
              <a:ext cx="1290621" cy="156518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ru-RU" sz="1867">
                <a:solidFill>
                  <a:prstClr val="white"/>
                </a:solidFill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320">
            <a:off x="7594582" y="4159808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Равнобедренный треугольник 58"/>
          <p:cNvSpPr/>
          <p:nvPr/>
        </p:nvSpPr>
        <p:spPr>
          <a:xfrm rot="775753">
            <a:off x="6941206" y="4842118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60" name="Стрелка вправо 52">
            <a:extLst>
              <a:ext uri="{FF2B5EF4-FFF2-40B4-BE49-F238E27FC236}">
                <a16:creationId xmlns:a16="http://schemas.microsoft.com/office/drawing/2014/main" id="{C7BD8C5A-36F6-4A97-AE88-127C1B7D7B2F}"/>
              </a:ext>
            </a:extLst>
          </p:cNvPr>
          <p:cNvSpPr/>
          <p:nvPr/>
        </p:nvSpPr>
        <p:spPr>
          <a:xfrm>
            <a:off x="7720691" y="1376355"/>
            <a:ext cx="1460324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6A3CB2-671A-4261-A46F-02C0CDBD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4" y="1119038"/>
            <a:ext cx="1227781" cy="9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43E102E-F1FA-4498-BC45-3D29164A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56" y="3051313"/>
            <a:ext cx="65412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403EFB3E-3781-4655-8C8D-48FD8A21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80" y="3011628"/>
            <a:ext cx="65412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68E095-5727-4474-82C3-FE087651B757}"/>
              </a:ext>
            </a:extLst>
          </p:cNvPr>
          <p:cNvGrpSpPr/>
          <p:nvPr/>
        </p:nvGrpSpPr>
        <p:grpSpPr>
          <a:xfrm>
            <a:off x="1132039" y="5484216"/>
            <a:ext cx="1458805" cy="755643"/>
            <a:chOff x="1132039" y="5484216"/>
            <a:chExt cx="1458805" cy="755643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C2898BF-BF4C-421E-A74D-F2C1F5BCD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039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id="{14F2272C-3418-4279-8040-3074AF147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441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8">
              <a:extLst>
                <a:ext uri="{FF2B5EF4-FFF2-40B4-BE49-F238E27FC236}">
                  <a16:creationId xmlns:a16="http://schemas.microsoft.com/office/drawing/2014/main" id="{C345522F-1DE6-46A3-BFE1-8C7E211BC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983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Стрелка вправо 52">
            <a:extLst>
              <a:ext uri="{FF2B5EF4-FFF2-40B4-BE49-F238E27FC236}">
                <a16:creationId xmlns:a16="http://schemas.microsoft.com/office/drawing/2014/main" id="{15BFED97-DE32-47FA-B5E8-B53D9AECCAE4}"/>
              </a:ext>
            </a:extLst>
          </p:cNvPr>
          <p:cNvSpPr/>
          <p:nvPr/>
        </p:nvSpPr>
        <p:spPr>
          <a:xfrm rot="16200000">
            <a:off x="4142790" y="2555554"/>
            <a:ext cx="504660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8" name="Стрелка вправо 52">
            <a:extLst>
              <a:ext uri="{FF2B5EF4-FFF2-40B4-BE49-F238E27FC236}">
                <a16:creationId xmlns:a16="http://schemas.microsoft.com/office/drawing/2014/main" id="{464014E8-41A5-4FB3-9873-F5C03B593F86}"/>
              </a:ext>
            </a:extLst>
          </p:cNvPr>
          <p:cNvSpPr/>
          <p:nvPr/>
        </p:nvSpPr>
        <p:spPr>
          <a:xfrm rot="16200000">
            <a:off x="7178192" y="2592642"/>
            <a:ext cx="504660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583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9955" y="1955263"/>
            <a:ext cx="10515600" cy="396979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1 лицензия = 1 ТСД!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выдается по уникальному коду ТСД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привязывается к конкретному ТСД и учетной системе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бессрочная (на срок жизни ТСД)</a:t>
            </a:r>
          </a:p>
        </p:txBody>
      </p:sp>
    </p:spTree>
    <p:extLst>
      <p:ext uri="{BB962C8B-B14F-4D97-AF65-F5344CB8AC3E}">
        <p14:creationId xmlns:p14="http://schemas.microsoft.com/office/powerpoint/2010/main" val="229463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БАЗОВОЙ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9" y="2195120"/>
            <a:ext cx="6335086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БАЗОВЫЙ с ЕГАИС (без CheckMark2) для «1С», для работы с маркированным алкоголем ЕГАИС и товаром по штрихкодам / на выбор проводной или беспроводной обмен / нет </a:t>
            </a:r>
            <a:r>
              <a:rPr lang="ru-RU" sz="1400" dirty="0" err="1"/>
              <a:t>онлайна</a:t>
            </a:r>
            <a:r>
              <a:rPr lang="ru-RU" sz="1400" dirty="0"/>
              <a:t> / доступные операции: сбор алкоголя, приемка алкоголя, возврат алкоголя, списание алкоголя, просмотр товаров в ячейках, комплектация, подбор заказа, приход на склад, перемещение по складам, перемещение по ячейкам, возврат, списание, упаковочный лист, инвентаризация, сбор штрихкодов, просмотр справочников / возможности: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нельзя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25 978,80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26859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РАСШИРЕННОЙ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301531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РАСШИРЕННЫЙ с ЕГАИС (без CheckMark2) для «1С», для работы с маркированным алкоголем ЕГАИС и товаром по штрихкодам / на выбор проводной или беспроводной обмен / есть ОНЛАЙН / доступные операции: сбор алкоголя, приемка алкоголя, возврат алкоголя, списание алкоголя, просмотр товаров в ячейках, комплектация, подбор заказа, приход на склад, перемещение по складам, перемещение по ячейкам, возврат, списание, упаковочный лист, инвентаризация, сбор штрихкодов, просмотр справочников / возможности: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возможность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34 498,80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85051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ПОЛНОЙ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293142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ПОЛНЫЙ c ЕГАИС (без CheckMark2) для «1С», для работы с маркированным алкоголем ЕГАИС и товаром по штрихкодам / на выбор проводной или беспроводной обмен / есть ОНЛАЙН / доступные операции: сбор алкоголя, приемка алкоголя, возврат алкоголя, списание алкоголя, просмотр товаров в ячейках, комплектация, подбор заказа, приход на склад, перемещение по складам, перемещение по ячейкам, возврат, списание, упаковочный лист, инвентаризация, сбор штрихкодов, просмотр справочников / возможности: коллективная работа, адресное хранение, информация о товаре, складах, контрагентах, остатках и ценах на экране / изменение существующих операций / возможность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46 618,80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62480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ЕГАИС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Мобильное ПО для автоматизации работы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Подходит для любого типа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Может работать на разных ТСД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Android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и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Windows*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Все основные складские операции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Решает задачи по учету маркированного товара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Любой тип обмена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кабель/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3G,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онлайн/оффлайн/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гибридно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Возможность доработок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Контакты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Название компании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124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Mobile SMARTS: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08" y="2687775"/>
            <a:ext cx="4841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Склады различной сложности и любым товарным наполнением.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613718"/>
            <a:ext cx="5134016" cy="44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Товарные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515353"/>
            <a:ext cx="76374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Приемка товара на склад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Отгрузка товара со склада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Перемещение товара (как между ячейками, так и между складами)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Проведение инвентаризации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содержимого в ячейках 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Комплектация</a:t>
            </a:r>
            <a:endParaRPr lang="en-US" sz="2400" dirty="0"/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справочников остатков и цен по товарам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Упаковочный лист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Списание 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Возврат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F1724A-704D-414D-8983-AC4D67D4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85" y="0"/>
            <a:ext cx="327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243EED-9FA5-4011-875D-C1E7C7DDEC50}"/>
              </a:ext>
            </a:extLst>
          </p:cNvPr>
          <p:cNvSpPr/>
          <p:nvPr/>
        </p:nvSpPr>
        <p:spPr>
          <a:xfrm>
            <a:off x="2568436" y="2113754"/>
            <a:ext cx="2632284" cy="461666"/>
          </a:xfrm>
          <a:prstGeom prst="rect">
            <a:avLst/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" y="330870"/>
            <a:ext cx="11031613" cy="9251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Маркированный товар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Автоматизируемые операции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935DE-F3AC-49DD-BB6B-C7F7B0367C77}"/>
              </a:ext>
            </a:extLst>
          </p:cNvPr>
          <p:cNvSpPr txBox="1"/>
          <p:nvPr/>
        </p:nvSpPr>
        <p:spPr>
          <a:xfrm>
            <a:off x="3321261" y="2128854"/>
            <a:ext cx="263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Gilroy ExtraBold" panose="00000900000000000000" charset="-52"/>
              </a:rPr>
              <a:t>ЕГАИС</a:t>
            </a:r>
          </a:p>
        </p:txBody>
      </p:sp>
      <p:pic>
        <p:nvPicPr>
          <p:cNvPr id="25" name="Рисунок 2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7900724-E8A4-4DAC-91C8-F652AF6D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30" y="-12109"/>
            <a:ext cx="3266667" cy="6819048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F7D3799-DB4E-49CE-9243-CD101F35708C}"/>
              </a:ext>
            </a:extLst>
          </p:cNvPr>
          <p:cNvSpPr/>
          <p:nvPr/>
        </p:nvSpPr>
        <p:spPr>
          <a:xfrm>
            <a:off x="8240110" y="693683"/>
            <a:ext cx="3510455" cy="3037486"/>
          </a:xfrm>
          <a:prstGeom prst="roundRect">
            <a:avLst>
              <a:gd name="adj" fmla="val 9055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5CCD293-E85E-4705-B534-34AF0F353136}"/>
              </a:ext>
            </a:extLst>
          </p:cNvPr>
          <p:cNvSpPr/>
          <p:nvPr/>
        </p:nvSpPr>
        <p:spPr>
          <a:xfrm>
            <a:off x="5200720" y="1868780"/>
            <a:ext cx="2993524" cy="925105"/>
          </a:xfrm>
          <a:prstGeom prst="rightArrow">
            <a:avLst/>
          </a:prstGeom>
          <a:solidFill>
            <a:srgbClr val="FF0000">
              <a:alpha val="3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76436D-C79C-4C43-89ED-CF9801567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315" y="0"/>
            <a:ext cx="31637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" y="330870"/>
            <a:ext cx="11031613" cy="9251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Дополнительные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C6EB54-3B67-4E35-A084-0E270F09DE32}"/>
              </a:ext>
            </a:extLst>
          </p:cNvPr>
          <p:cNvSpPr/>
          <p:nvPr/>
        </p:nvSpPr>
        <p:spPr>
          <a:xfrm>
            <a:off x="8432800" y="3609968"/>
            <a:ext cx="3409498" cy="40957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11BAC-26FF-407B-9F1D-7B71BF87A466}"/>
              </a:ext>
            </a:extLst>
          </p:cNvPr>
          <p:cNvSpPr txBox="1"/>
          <p:nvPr/>
        </p:nvSpPr>
        <p:spPr>
          <a:xfrm>
            <a:off x="2384742" y="3429000"/>
            <a:ext cx="6169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Процесс объединения товара в транспортную упаковку с сохранением информации о каждой вложенной товарной единице.  КМ в коробки / коробки в палеты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3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Интеграции с учетными системами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5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121693" cy="925131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sz="42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0A399-6CA0-4561-B0BB-1A65A5612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96" y="1725007"/>
            <a:ext cx="1971675" cy="1485900"/>
          </a:xfrm>
          <a:prstGeom prst="rect">
            <a:avLst/>
          </a:prstGeom>
        </p:spPr>
      </p:pic>
      <p:sp>
        <p:nvSpPr>
          <p:cNvPr id="5" name="Крест 4">
            <a:extLst>
              <a:ext uri="{FF2B5EF4-FFF2-40B4-BE49-F238E27FC236}">
                <a16:creationId xmlns:a16="http://schemas.microsoft.com/office/drawing/2014/main" id="{2DAE13F6-8870-4547-8ECA-64DE357B432D}"/>
              </a:ext>
            </a:extLst>
          </p:cNvPr>
          <p:cNvSpPr/>
          <p:nvPr/>
        </p:nvSpPr>
        <p:spPr>
          <a:xfrm>
            <a:off x="1678355" y="3405829"/>
            <a:ext cx="532692" cy="527764"/>
          </a:xfrm>
          <a:prstGeom prst="plus">
            <a:avLst>
              <a:gd name="adj" fmla="val 41239"/>
            </a:avLst>
          </a:prstGeom>
          <a:solidFill>
            <a:srgbClr val="FF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074" name="Picture 2" descr="ЦРПТ (Честный знак) - Сопровождение по маркировке товаров, автоматизация  торговли | ИТ-Кластер">
            <a:extLst>
              <a:ext uri="{FF2B5EF4-FFF2-40B4-BE49-F238E27FC236}">
                <a16:creationId xmlns:a16="http://schemas.microsoft.com/office/drawing/2014/main" id="{E6E04506-53E3-4843-A205-8B9FA73F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7" y="4197310"/>
            <a:ext cx="2525100" cy="9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577562-D47F-4239-9470-D0F0D9BFE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598" y="1664193"/>
            <a:ext cx="7426337" cy="34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произвольными системами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A571E-C057-45B1-8A39-0BA2B9AE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02" y="1799202"/>
            <a:ext cx="8886869" cy="39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0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1.potx" id="{09838704-90A9-4584-93B5-1F1C52FA97AE}" vid="{4A10412E-A396-4DEE-B891-9CCD1EDF256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908</Words>
  <Application>Microsoft Office PowerPoint</Application>
  <PresentationFormat>Широкоэкранный</PresentationFormat>
  <Paragraphs>90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Gilroy ExtraBold</vt:lpstr>
      <vt:lpstr>Gilroy Light</vt:lpstr>
      <vt:lpstr>Тема Office</vt:lpstr>
      <vt:lpstr>Тема1</vt:lpstr>
      <vt:lpstr>Склад 15 «ЕГАИС»</vt:lpstr>
      <vt:lpstr>Кому подходит продукт?</vt:lpstr>
      <vt:lpstr>Автоматизируемые операции</vt:lpstr>
      <vt:lpstr>Товарные операции</vt:lpstr>
      <vt:lpstr>Маркированный товар</vt:lpstr>
      <vt:lpstr>Дополнительные операции</vt:lpstr>
      <vt:lpstr>Интеграции с учетными системами</vt:lpstr>
      <vt:lpstr>Готовая интеграция с учетными системами</vt:lpstr>
      <vt:lpstr>Интеграция с произвольными системами</vt:lpstr>
      <vt:lpstr>Поставка маркированного товара</vt:lpstr>
      <vt:lpstr>Поставка маркированного товара</vt:lpstr>
      <vt:lpstr>Схема агрегации КМ в коробку и коробок в паллету</vt:lpstr>
      <vt:lpstr>Лицензирование</vt:lpstr>
      <vt:lpstr>Стоимость БАЗОВОЙ лицензии</vt:lpstr>
      <vt:lpstr>Стоимость РАСШИРЕННОЙ лицензии</vt:lpstr>
      <vt:lpstr>Стоимость ПОЛНОЙ лицензии</vt:lpstr>
      <vt:lpstr>Преимущества «Склад 15 ЕГАИС» 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 15</dc:title>
  <dc:creator>Oleg Pochep</dc:creator>
  <cp:lastModifiedBy>Николай Стариков</cp:lastModifiedBy>
  <cp:revision>35</cp:revision>
  <dcterms:created xsi:type="dcterms:W3CDTF">2021-03-22T14:59:03Z</dcterms:created>
  <dcterms:modified xsi:type="dcterms:W3CDTF">2021-09-06T15:33:26Z</dcterms:modified>
</cp:coreProperties>
</file>